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14"/>
  </p:notesMasterIdLst>
  <p:sldIdLst>
    <p:sldId id="256" r:id="rId2"/>
    <p:sldId id="266" r:id="rId3"/>
    <p:sldId id="257" r:id="rId4"/>
    <p:sldId id="258" r:id="rId5"/>
    <p:sldId id="259" r:id="rId6"/>
    <p:sldId id="263" r:id="rId7"/>
    <p:sldId id="260" r:id="rId8"/>
    <p:sldId id="261" r:id="rId9"/>
    <p:sldId id="262" r:id="rId10"/>
    <p:sldId id="264" r:id="rId11"/>
    <p:sldId id="267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8" autoAdjust="0"/>
  </p:normalViewPr>
  <p:slideViewPr>
    <p:cSldViewPr>
      <p:cViewPr>
        <p:scale>
          <a:sx n="73" d="100"/>
          <a:sy n="73" d="100"/>
        </p:scale>
        <p:origin x="-426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E05444-B931-48FD-AEDA-9DE1FADE5C33}" type="datetimeFigureOut">
              <a:rPr lang="en-US" smtClean="0"/>
              <a:pPr/>
              <a:t>3/4/2008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67848D-6908-4FBB-BE42-A7204EC2DE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7848D-6908-4FBB-BE42-A7204EC2DEF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365125"/>
          </a:xfrm>
        </p:spPr>
        <p:txBody>
          <a:bodyPr/>
          <a:lstStyle>
            <a:lvl1pPr>
              <a:defRPr sz="1600"/>
            </a:lvl1pPr>
          </a:lstStyle>
          <a:p>
            <a:fld id="{1FFC1CE5-502E-4A88-8F1C-1468248F1ED3}" type="datetime3">
              <a:rPr lang="en-US" smtClean="0"/>
              <a:pPr/>
              <a:t>4 March 2008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Niran Ilangakoon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6858000" y="6264275"/>
            <a:ext cx="1828800" cy="365125"/>
          </a:xfrm>
        </p:spPr>
        <p:txBody>
          <a:bodyPr/>
          <a:lstStyle>
            <a:lvl1pPr>
              <a:defRPr sz="1600"/>
            </a:lvl1pPr>
          </a:lstStyle>
          <a:p>
            <a:fld id="{A061625B-0D7F-4E96-8EDB-9C7F787C55E2}" type="datetime3">
              <a:rPr lang="en-US" smtClean="0"/>
              <a:pPr/>
              <a:t>4 March 2008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>
        <p:tmplLst>
          <p:tmpl lvl="1">
            <p:tnLst>
              <p:par>
                <p:cTn presetID="2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right)" prLst="gradientSize: 0.1">
                      <p:cBhvr>
                        <p:cTn dur="10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30E2E-6381-4B42-9848-E034E3588C46}" type="datetime3">
              <a:rPr lang="en-US" smtClean="0"/>
              <a:pPr/>
              <a:t>4 March 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Niran Ilangakoon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68D7-1F99-4284-96AE-97002CD06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16023-C017-4497-BB4A-C81E02BE7884}" type="datetime3">
              <a:rPr lang="en-US" smtClean="0"/>
              <a:pPr/>
              <a:t>4 March 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Niran Ilangakoon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68D7-1F99-4284-96AE-97002CD06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642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EA1A4C8D-3531-48B4-B689-5446D02A4B92}" type="datetime3">
              <a:rPr lang="en-US" smtClean="0"/>
              <a:pPr/>
              <a:t>4 March 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365125"/>
          </a:xfrm>
        </p:spPr>
        <p:txBody>
          <a:bodyPr/>
          <a:lstStyle/>
          <a:p>
            <a:r>
              <a:rPr lang="en-US" smtClean="0"/>
              <a:t>Niran Ilangakoon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1446212"/>
            <a:ext cx="8229600" cy="1588"/>
          </a:xfrm>
          <a:prstGeom prst="line">
            <a:avLst/>
          </a:prstGeom>
          <a:ln w="31750">
            <a:solidFill>
              <a:schemeClr val="bg1">
                <a:lumMod val="85000"/>
                <a:lumOff val="15000"/>
                <a:alpha val="57000"/>
              </a:schemeClr>
            </a:solidFill>
          </a:ln>
          <a:effectLst>
            <a:outerShdw sx="1000" sy="1000" algn="ctr" rotWithShape="0">
              <a:srgbClr val="000000"/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PilesofMoney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077200" y="228321"/>
            <a:ext cx="914400" cy="11432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>
        <p:tmplLst>
          <p:tmpl lvl="1">
            <p:tnLst>
              <p:par>
                <p:cTn presetID="12" presetClass="entr" presetSubtype="4" fill="hold" nodeType="clickEffect">
                  <p:stCondLst>
                    <p:cond delay="0"/>
                  </p:stCondLst>
                  <p:iterate type="lt">
                    <p:tmPct val="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iterate type="lt">
                    <p:tmPct val="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iterate type="lt">
                    <p:tmPct val="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iterate type="lt">
                    <p:tmPct val="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iterate type="lt">
                    <p:tmPct val="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slide(fromBottom)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2D8C2-7A1F-41DE-8CB7-4D3A980FA07C}" type="datetime3">
              <a:rPr lang="en-US" smtClean="0"/>
              <a:pPr/>
              <a:t>4 March 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Niran Ilangakoon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CBF68D7-1F99-4284-96AE-97002CD06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FE531-BC95-4699-B601-1CC2DED55261}" type="datetime3">
              <a:rPr lang="en-US" smtClean="0"/>
              <a:pPr/>
              <a:t>4 March 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Niran Ilangakoon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68D7-1F99-4284-96AE-97002CD06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9DABFC-6CA7-4FFE-96C7-B71713FFD049}" type="datetime3">
              <a:rPr lang="en-US" smtClean="0"/>
              <a:pPr/>
              <a:t>4 March 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Niran Ilangakoon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68D7-1F99-4284-96AE-97002CD06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CDE30-389D-4DB4-B044-22493BE81497}" type="datetime3">
              <a:rPr lang="en-US" smtClean="0"/>
              <a:pPr/>
              <a:t>4 March 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Niran Ilangakoon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68D7-1F99-4284-96AE-97002CD06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7ABF1-8263-4CDD-AA87-D06A2E5AA55C}" type="datetime3">
              <a:rPr lang="en-US" smtClean="0"/>
              <a:pPr/>
              <a:t>4 March 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Niran Ilangakoon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68D7-1F99-4284-96AE-97002CD06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61534-6A50-4D97-AB07-6A02EA5760F4}" type="datetime3">
              <a:rPr lang="en-US" smtClean="0"/>
              <a:pPr/>
              <a:t>4 March 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Niran Ilangakoon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68D7-1F99-4284-96AE-97002CD06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EBDE3-7473-476C-8C06-9FCA89E56DAE}" type="datetime3">
              <a:rPr lang="en-US" smtClean="0"/>
              <a:pPr/>
              <a:t>4 March 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Niran Ilangakoon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68D7-1F99-4284-96AE-97002CD06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EE639F4-A1D6-437C-87C9-79F94FC825E1}" type="datetime3">
              <a:rPr lang="en-US" smtClean="0"/>
              <a:pPr/>
              <a:t>4 March 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r>
              <a:rPr lang="en-US" smtClean="0"/>
              <a:t>Niran Ilangakoon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CBF68D7-1F99-4284-96AE-97002CD06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Job_search_engine" TargetMode="External"/><Relationship Id="rId2" Type="http://schemas.openxmlformats.org/officeDocument/2006/relationships/hyperlink" Target="http://en.wikipedia.org/wiki/Telecommutin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ranknfile-ue.org/h&amp;s0393.html" TargetMode="External"/><Relationship Id="rId4" Type="http://schemas.openxmlformats.org/officeDocument/2006/relationships/hyperlink" Target="http://www.privacyrights.org/fs/fs7-work.htm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slide" Target="slide5.xml"/><Relationship Id="rId7" Type="http://schemas.openxmlformats.org/officeDocument/2006/relationships/slide" Target="slide10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971800"/>
            <a:ext cx="7772400" cy="1470025"/>
          </a:xfrm>
        </p:spPr>
        <p:txBody>
          <a:bodyPr/>
          <a:lstStyle/>
          <a:p>
            <a:r>
              <a:rPr lang="en-US" dirty="0" smtClean="0"/>
              <a:t>Employment and 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724400"/>
            <a:ext cx="6400800" cy="1371600"/>
          </a:xfrm>
        </p:spPr>
        <p:txBody>
          <a:bodyPr>
            <a:noAutofit/>
          </a:bodyPr>
          <a:lstStyle/>
          <a:p>
            <a:r>
              <a:rPr lang="en-US" sz="2400" dirty="0" smtClean="0"/>
              <a:t>by Niran Ilangakoon</a:t>
            </a:r>
          </a:p>
          <a:p>
            <a:r>
              <a:rPr lang="en-US" sz="2400" dirty="0" smtClean="0"/>
              <a:t>Grade 12A</a:t>
            </a:r>
          </a:p>
          <a:p>
            <a:r>
              <a:rPr lang="en-US" sz="2400" dirty="0" smtClean="0"/>
              <a:t>ITGS</a:t>
            </a:r>
          </a:p>
        </p:txBody>
      </p:sp>
      <p:pic>
        <p:nvPicPr>
          <p:cNvPr id="4" name="Picture 3" descr="handshak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533400"/>
            <a:ext cx="4229100" cy="28194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Job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Convenience for employees to choose job in desired field.</a:t>
            </a:r>
          </a:p>
          <a:p>
            <a:r>
              <a:rPr lang="en-US" dirty="0" smtClean="0"/>
              <a:t>Saves time and money.</a:t>
            </a:r>
          </a:p>
          <a:p>
            <a:r>
              <a:rPr lang="en-US" dirty="0" smtClean="0"/>
              <a:t>It is possible for employees to view frequently asked interview questions.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F2DC3-84A0-4C09-9583-EB5384D600D6}" type="datetime3">
              <a:rPr lang="en-US" smtClean="0"/>
              <a:pPr/>
              <a:t>4 March 2008</a:t>
            </a:fld>
            <a:endParaRPr lang="en-US" dirty="0"/>
          </a:p>
        </p:txBody>
      </p:sp>
      <p:pic>
        <p:nvPicPr>
          <p:cNvPr id="5" name="Picture 4" descr="r189528_7109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3962400"/>
            <a:ext cx="3368842" cy="23622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Niran Ilangakoon</a:t>
            </a:r>
            <a:endParaRPr lang="en-US" dirty="0"/>
          </a:p>
        </p:txBody>
      </p:sp>
      <p:sp>
        <p:nvSpPr>
          <p:cNvPr id="7" name="Explosion 1 6">
            <a:hlinkClick r:id="rId3" action="ppaction://hlinksldjump"/>
          </p:cNvPr>
          <p:cNvSpPr/>
          <p:nvPr/>
        </p:nvSpPr>
        <p:spPr>
          <a:xfrm>
            <a:off x="5715000" y="4114800"/>
            <a:ext cx="2057400" cy="1981200"/>
          </a:xfrm>
          <a:prstGeom prst="irregularSeal1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Apply Here!!!</a:t>
            </a:r>
            <a:endParaRPr lang="en-US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251460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en.wikipedia.org/wiki/Telecommuting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en.wikipedia.org/wiki/Job_search_engine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>
                <a:hlinkClick r:id="rId4"/>
              </a:rPr>
              <a:t>http://</a:t>
            </a:r>
            <a:r>
              <a:rPr lang="en-US" sz="2400" dirty="0" smtClean="0">
                <a:hlinkClick r:id="rId4"/>
              </a:rPr>
              <a:t>www.privacyrights.org/fs/fs7-work.htm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>
                <a:hlinkClick r:id="rId5"/>
              </a:rPr>
              <a:t>http://</a:t>
            </a:r>
            <a:r>
              <a:rPr lang="en-US" sz="2400" dirty="0" smtClean="0">
                <a:hlinkClick r:id="rId5"/>
              </a:rPr>
              <a:t>www.ranknfile-ue.org/h&amp;s0393.html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A4C8D-3531-48B4-B689-5446D02A4B92}" type="datetime3">
              <a:rPr lang="en-US" smtClean="0"/>
              <a:pPr/>
              <a:t>4 March 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Niran Ilangakoon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3D248-503D-4923-BFA5-808B4D7831B1}" type="datetime3">
              <a:rPr lang="en-US" smtClean="0"/>
              <a:pPr/>
              <a:t>4 March 2008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1219200"/>
            <a:ext cx="8229600" cy="1981200"/>
          </a:xfrm>
        </p:spPr>
        <p:txBody>
          <a:bodyPr>
            <a:noAutofit/>
          </a:bodyPr>
          <a:lstStyle/>
          <a:p>
            <a:r>
              <a:rPr lang="en-US" sz="9600" dirty="0" smtClean="0"/>
              <a:t>The End</a:t>
            </a:r>
            <a:br>
              <a:rPr lang="en-US" sz="9600" dirty="0" smtClean="0"/>
            </a:br>
            <a:endParaRPr lang="en-US" sz="9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Niran Ilangakoon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F68D7-1F99-4284-96AE-97002CD062F9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9" name="Picture 8" descr="donald_trum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2362200"/>
            <a:ext cx="2857500" cy="3810000"/>
          </a:xfrm>
          <a:prstGeom prst="rect">
            <a:avLst/>
          </a:prstGeom>
        </p:spPr>
      </p:pic>
      <p:sp>
        <p:nvSpPr>
          <p:cNvPr id="12" name="Oval Callout 11"/>
          <p:cNvSpPr/>
          <p:nvPr/>
        </p:nvSpPr>
        <p:spPr>
          <a:xfrm>
            <a:off x="5638800" y="2133600"/>
            <a:ext cx="1828800" cy="1066800"/>
          </a:xfrm>
          <a:prstGeom prst="wedgeEllipseCallout">
            <a:avLst>
              <a:gd name="adj1" fmla="val -68690"/>
              <a:gd name="adj2" fmla="val 563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You’re Fired!!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1BA4A-2B68-4F19-8644-AE6BC2D9E54A}" type="datetime3">
              <a:rPr lang="en-US" smtClean="0"/>
              <a:pPr/>
              <a:t>4 March 2008</a:t>
            </a:fld>
            <a:endParaRPr lang="en-US" dirty="0"/>
          </a:p>
        </p:txBody>
      </p:sp>
      <p:sp>
        <p:nvSpPr>
          <p:cNvPr id="5" name="Action Button: Custom 4">
            <a:hlinkClick r:id="rId2" action="ppaction://hlinksldjump" highlightClick="1"/>
          </p:cNvPr>
          <p:cNvSpPr/>
          <p:nvPr/>
        </p:nvSpPr>
        <p:spPr>
          <a:xfrm>
            <a:off x="457200" y="2133600"/>
            <a:ext cx="1676400" cy="914400"/>
          </a:xfrm>
          <a:prstGeom prst="actionButtonBlank">
            <a:avLst/>
          </a:prstGeom>
          <a:solidFill>
            <a:schemeClr val="bg2">
              <a:lumMod val="60000"/>
              <a:lumOff val="40000"/>
            </a:schemeClr>
          </a:solidFill>
          <a:ln w="31750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Impact of IT on Employment.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2438400" y="2438400"/>
            <a:ext cx="533400" cy="228600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 w="31750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ction Button: Custom 6">
            <a:hlinkClick r:id="rId3" action="ppaction://hlinksldjump" highlightClick="1"/>
          </p:cNvPr>
          <p:cNvSpPr/>
          <p:nvPr/>
        </p:nvSpPr>
        <p:spPr>
          <a:xfrm>
            <a:off x="3276600" y="2362200"/>
            <a:ext cx="1828800" cy="381000"/>
          </a:xfrm>
          <a:prstGeom prst="actionButtonBlank">
            <a:avLst/>
          </a:prstGeom>
          <a:solidFill>
            <a:schemeClr val="bg2">
              <a:lumMod val="60000"/>
              <a:lumOff val="40000"/>
            </a:schemeClr>
          </a:solidFill>
          <a:ln w="31750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Telecommuting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5334000" y="2438400"/>
            <a:ext cx="685800" cy="228600"/>
          </a:xfrm>
          <a:prstGeom prst="rightArrow">
            <a:avLst/>
          </a:prstGeom>
          <a:solidFill>
            <a:schemeClr val="bg2">
              <a:lumMod val="60000"/>
              <a:lumOff val="40000"/>
            </a:schemeClr>
          </a:solidFill>
          <a:ln w="31750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ction Button: Custom 8">
            <a:hlinkClick r:id="rId4" action="ppaction://hlinksldjump" highlightClick="1"/>
          </p:cNvPr>
          <p:cNvSpPr/>
          <p:nvPr/>
        </p:nvSpPr>
        <p:spPr>
          <a:xfrm>
            <a:off x="6477000" y="2209800"/>
            <a:ext cx="1981200" cy="685800"/>
          </a:xfrm>
          <a:prstGeom prst="actionButtonBlank">
            <a:avLst/>
          </a:prstGeom>
          <a:solidFill>
            <a:schemeClr val="bg2">
              <a:lumMod val="60000"/>
              <a:lumOff val="40000"/>
            </a:schemeClr>
          </a:solidFill>
          <a:ln w="31750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Job Obsolescence &amp; Retraining</a:t>
            </a:r>
            <a:endParaRPr lang="en-US" dirty="0"/>
          </a:p>
        </p:txBody>
      </p:sp>
      <p:sp>
        <p:nvSpPr>
          <p:cNvPr id="10" name="Down Arrow 9"/>
          <p:cNvSpPr/>
          <p:nvPr/>
        </p:nvSpPr>
        <p:spPr>
          <a:xfrm>
            <a:off x="7315200" y="3124200"/>
            <a:ext cx="228600" cy="685800"/>
          </a:xfrm>
          <a:prstGeom prst="downArrow">
            <a:avLst/>
          </a:prstGeom>
          <a:solidFill>
            <a:schemeClr val="bg2">
              <a:lumMod val="40000"/>
              <a:lumOff val="60000"/>
            </a:schemeClr>
          </a:solidFill>
          <a:ln w="31750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ction Button: Custom 10">
            <a:hlinkClick r:id="rId5" action="ppaction://hlinksldjump" highlightClick="1"/>
          </p:cNvPr>
          <p:cNvSpPr/>
          <p:nvPr/>
        </p:nvSpPr>
        <p:spPr>
          <a:xfrm>
            <a:off x="6781800" y="4038600"/>
            <a:ext cx="1371600" cy="609600"/>
          </a:xfrm>
          <a:prstGeom prst="actionButtonBlank">
            <a:avLst/>
          </a:prstGeom>
          <a:solidFill>
            <a:schemeClr val="bg2">
              <a:lumMod val="60000"/>
              <a:lumOff val="40000"/>
            </a:schemeClr>
          </a:solidFill>
          <a:ln w="31750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Employee Monitoring</a:t>
            </a:r>
            <a:endParaRPr lang="en-US" dirty="0"/>
          </a:p>
        </p:txBody>
      </p:sp>
      <p:sp>
        <p:nvSpPr>
          <p:cNvPr id="14" name="Left Arrow 13"/>
          <p:cNvSpPr/>
          <p:nvPr/>
        </p:nvSpPr>
        <p:spPr>
          <a:xfrm>
            <a:off x="5791200" y="4191000"/>
            <a:ext cx="685800" cy="228600"/>
          </a:xfrm>
          <a:prstGeom prst="leftArrow">
            <a:avLst/>
          </a:prstGeom>
          <a:solidFill>
            <a:schemeClr val="bg2">
              <a:lumMod val="60000"/>
              <a:lumOff val="40000"/>
            </a:schemeClr>
          </a:solidFill>
          <a:ln w="31750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ction Button: Custom 14">
            <a:hlinkClick r:id="rId6" action="ppaction://hlinksldjump" highlightClick="1"/>
          </p:cNvPr>
          <p:cNvSpPr/>
          <p:nvPr/>
        </p:nvSpPr>
        <p:spPr>
          <a:xfrm>
            <a:off x="3581400" y="4038600"/>
            <a:ext cx="1752600" cy="609600"/>
          </a:xfrm>
          <a:prstGeom prst="actionButtonBlank">
            <a:avLst/>
          </a:prstGeom>
          <a:solidFill>
            <a:schemeClr val="bg2">
              <a:lumMod val="60000"/>
              <a:lumOff val="40000"/>
            </a:schemeClr>
          </a:solidFill>
          <a:ln w="31750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Ergonomics &amp; Health</a:t>
            </a:r>
            <a:endParaRPr lang="en-US" dirty="0"/>
          </a:p>
        </p:txBody>
      </p:sp>
      <p:sp>
        <p:nvSpPr>
          <p:cNvPr id="16" name="Left Arrow 15"/>
          <p:cNvSpPr/>
          <p:nvPr/>
        </p:nvSpPr>
        <p:spPr>
          <a:xfrm>
            <a:off x="2590800" y="4191000"/>
            <a:ext cx="609600" cy="228600"/>
          </a:xfrm>
          <a:prstGeom prst="leftArrow">
            <a:avLst/>
          </a:prstGeom>
          <a:solidFill>
            <a:schemeClr val="bg2">
              <a:lumMod val="60000"/>
              <a:lumOff val="40000"/>
            </a:schemeClr>
          </a:solidFill>
          <a:ln w="31750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ction Button: Custom 16">
            <a:hlinkClick r:id="rId7" action="ppaction://hlinksldjump" highlightClick="1"/>
          </p:cNvPr>
          <p:cNvSpPr/>
          <p:nvPr/>
        </p:nvSpPr>
        <p:spPr>
          <a:xfrm>
            <a:off x="838200" y="4038600"/>
            <a:ext cx="1371600" cy="533400"/>
          </a:xfrm>
          <a:prstGeom prst="actionButtonBlank">
            <a:avLst/>
          </a:prstGeom>
          <a:solidFill>
            <a:schemeClr val="bg2">
              <a:lumMod val="60000"/>
              <a:lumOff val="40000"/>
            </a:schemeClr>
          </a:solidFill>
          <a:ln w="31750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Online  Job Search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Niran Ilangakoon</a:t>
            </a:r>
            <a:endParaRPr lang="en-US" dirty="0"/>
          </a:p>
        </p:txBody>
      </p:sp>
      <p:sp>
        <p:nvSpPr>
          <p:cNvPr id="18" name="Action Button: Custom 17">
            <a:hlinkClick r:id="rId8" action="ppaction://hlinksldjump" highlightClick="1"/>
          </p:cNvPr>
          <p:cNvSpPr/>
          <p:nvPr/>
        </p:nvSpPr>
        <p:spPr>
          <a:xfrm>
            <a:off x="3657600" y="5486400"/>
            <a:ext cx="1676400" cy="533400"/>
          </a:xfrm>
          <a:prstGeom prst="actionButtonBlank">
            <a:avLst/>
          </a:prstGeom>
          <a:solidFill>
            <a:schemeClr val="bg2">
              <a:lumMod val="60000"/>
              <a:lumOff val="40000"/>
            </a:schemeClr>
          </a:solidFill>
          <a:ln w="31750"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References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Impact does IT have on Employment?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040"/>
            <a:ext cx="8229600" cy="4709160"/>
          </a:xfrm>
        </p:spPr>
        <p:txBody>
          <a:bodyPr>
            <a:normAutofit/>
          </a:bodyPr>
          <a:lstStyle/>
          <a:p>
            <a:r>
              <a:rPr lang="en-US" dirty="0" smtClean="0"/>
              <a:t>IT has had a large impact on modern industries.</a:t>
            </a:r>
          </a:p>
          <a:p>
            <a:r>
              <a:rPr lang="en-US" dirty="0" smtClean="0"/>
              <a:t>Ever-increasing technological advancement requires different skill sets from workforce.</a:t>
            </a:r>
          </a:p>
          <a:p>
            <a:r>
              <a:rPr lang="en-US" dirty="0" smtClean="0"/>
              <a:t>More job satisfaction is gained as integration of technology leads to convenience at work.</a:t>
            </a:r>
          </a:p>
          <a:p>
            <a:r>
              <a:rPr lang="en-US" dirty="0" smtClean="0"/>
              <a:t>Efficiency in most firms has increased to advancement of technology.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166AA-1E30-4C6A-AC9C-74FCB5EF03E8}" type="datetime3">
              <a:rPr lang="en-US" smtClean="0"/>
              <a:pPr/>
              <a:t>4 March 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Niran Ilangakoon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New medical technology has had a large impact on population growth rates of countries.</a:t>
            </a:r>
          </a:p>
          <a:p>
            <a:r>
              <a:rPr lang="en-US" dirty="0" smtClean="0"/>
              <a:t>Large amount of redundancies </a:t>
            </a:r>
          </a:p>
          <a:p>
            <a:pPr>
              <a:buNone/>
            </a:pPr>
            <a:r>
              <a:rPr lang="en-US" dirty="0" smtClean="0"/>
              <a:t>     caused due to technology.</a:t>
            </a:r>
          </a:p>
          <a:p>
            <a:r>
              <a:rPr lang="en-US" dirty="0" smtClean="0"/>
              <a:t>Safer methods are introduced</a:t>
            </a:r>
          </a:p>
          <a:p>
            <a:r>
              <a:rPr lang="en-US" dirty="0" smtClean="0"/>
              <a:t>Productivity is much greater</a:t>
            </a:r>
          </a:p>
          <a:p>
            <a:r>
              <a:rPr lang="en-US" dirty="0" smtClean="0"/>
              <a:t>Easier to search for jobs</a:t>
            </a:r>
          </a:p>
          <a:p>
            <a:endParaRPr lang="en-US" dirty="0"/>
          </a:p>
        </p:txBody>
      </p:sp>
      <p:pic>
        <p:nvPicPr>
          <p:cNvPr id="4" name="Picture 3" descr="Employ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00" y="3135824"/>
            <a:ext cx="2608800" cy="280777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CA966-EBA3-45D8-A307-34A5B0F072AD}" type="datetime3">
              <a:rPr lang="en-US" smtClean="0"/>
              <a:pPr/>
              <a:t>4 March 2008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>
            <a:off x="4037806" y="4572000"/>
            <a:ext cx="3963194" cy="794"/>
          </a:xfrm>
          <a:prstGeom prst="line">
            <a:avLst/>
          </a:prstGeom>
          <a:ln w="31750">
            <a:solidFill>
              <a:schemeClr val="bg1">
                <a:lumMod val="85000"/>
                <a:lumOff val="15000"/>
                <a:alpha val="78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ction Button: Home 7">
            <a:hlinkClick r:id="rId3" action="ppaction://hlinksldjump" highlightClick="1"/>
          </p:cNvPr>
          <p:cNvSpPr/>
          <p:nvPr/>
        </p:nvSpPr>
        <p:spPr>
          <a:xfrm>
            <a:off x="304800" y="304800"/>
            <a:ext cx="533400" cy="533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Niran Ilangakoon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Telecommuting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Employees are able to work from home.</a:t>
            </a:r>
          </a:p>
          <a:p>
            <a:r>
              <a:rPr lang="en-US" dirty="0" smtClean="0"/>
              <a:t>Lower transportation costs</a:t>
            </a:r>
          </a:p>
          <a:p>
            <a:r>
              <a:rPr lang="en-US" dirty="0" smtClean="0"/>
              <a:t>Smaller working space required.</a:t>
            </a:r>
          </a:p>
          <a:p>
            <a:r>
              <a:rPr lang="en-US" dirty="0" smtClean="0"/>
              <a:t>All employees networked to one system.</a:t>
            </a:r>
          </a:p>
          <a:p>
            <a:r>
              <a:rPr lang="en-US" dirty="0" smtClean="0"/>
              <a:t>Working hours are more flexible</a:t>
            </a:r>
          </a:p>
          <a:p>
            <a:r>
              <a:rPr lang="en-US" dirty="0" smtClean="0"/>
              <a:t>Lesser job security.</a:t>
            </a:r>
          </a:p>
          <a:p>
            <a:r>
              <a:rPr lang="en-US" dirty="0" smtClean="0"/>
              <a:t>Affects personal relationship with employer, and it is harder for employers to monitor employees.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A1759-D87A-4F51-B298-3511B250A7A0}" type="datetime3">
              <a:rPr lang="en-US" smtClean="0"/>
              <a:pPr/>
              <a:t>4 March 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Niran Ilangakoon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family time for employees</a:t>
            </a:r>
          </a:p>
          <a:p>
            <a:r>
              <a:rPr lang="en-US" dirty="0" smtClean="0"/>
              <a:t>Less stress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08CFEB-6BC7-4A94-8391-5CD9415CB1C1}" type="datetime3">
              <a:rPr lang="en-US" smtClean="0"/>
              <a:pPr/>
              <a:t>4 March 2008</a:t>
            </a:fld>
            <a:endParaRPr lang="en-US" dirty="0"/>
          </a:p>
        </p:txBody>
      </p:sp>
      <p:pic>
        <p:nvPicPr>
          <p:cNvPr id="5" name="Picture 4" descr="cb_home_office_070607_m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575" y="2838450"/>
            <a:ext cx="3933825" cy="2952750"/>
          </a:xfrm>
          <a:prstGeom prst="rect">
            <a:avLst/>
          </a:prstGeom>
        </p:spPr>
      </p:pic>
      <p:pic>
        <p:nvPicPr>
          <p:cNvPr id="6" name="Picture 5" descr="picture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2286000"/>
            <a:ext cx="2857500" cy="3810000"/>
          </a:xfrm>
          <a:prstGeom prst="rect">
            <a:avLst/>
          </a:prstGeom>
        </p:spPr>
      </p:pic>
      <p:sp>
        <p:nvSpPr>
          <p:cNvPr id="7" name="Action Button: Home 6">
            <a:hlinkClick r:id="rId4" action="ppaction://hlinksldjump" highlightClick="1"/>
          </p:cNvPr>
          <p:cNvSpPr/>
          <p:nvPr/>
        </p:nvSpPr>
        <p:spPr>
          <a:xfrm>
            <a:off x="304800" y="304800"/>
            <a:ext cx="533400" cy="533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Niran Ilangakoon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Job Obsolescence and Retraining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25040"/>
            <a:ext cx="8229600" cy="4709160"/>
          </a:xfrm>
        </p:spPr>
        <p:txBody>
          <a:bodyPr/>
          <a:lstStyle/>
          <a:p>
            <a:r>
              <a:rPr lang="en-US" dirty="0" smtClean="0"/>
              <a:t>Many people lose jobs due to advancement in technology</a:t>
            </a:r>
          </a:p>
          <a:p>
            <a:r>
              <a:rPr lang="en-US" dirty="0" smtClean="0"/>
              <a:t>Retraining workforce when a new system is introduced will cost a lot.</a:t>
            </a:r>
          </a:p>
          <a:p>
            <a:r>
              <a:rPr lang="en-US" dirty="0" smtClean="0"/>
              <a:t>Employees take time to adapt to new skills during the period of technological transition.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7A566-273D-45BC-9681-ED00622F50EF}" type="datetime3">
              <a:rPr lang="en-US" smtClean="0"/>
              <a:pPr/>
              <a:t>4 March 2008</a:t>
            </a:fld>
            <a:endParaRPr lang="en-US" dirty="0"/>
          </a:p>
        </p:txBody>
      </p:sp>
      <p:sp>
        <p:nvSpPr>
          <p:cNvPr id="5" name="Action Button: Home 4">
            <a:hlinkClick r:id="rId2" action="ppaction://hlinksldjump" highlightClick="1"/>
          </p:cNvPr>
          <p:cNvSpPr/>
          <p:nvPr/>
        </p:nvSpPr>
        <p:spPr>
          <a:xfrm>
            <a:off x="8153400" y="5943600"/>
            <a:ext cx="533400" cy="533400"/>
          </a:xfrm>
          <a:prstGeom prst="actionButtonHom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Niran Ilangakoon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Employee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7840"/>
            <a:ext cx="8229600" cy="4709160"/>
          </a:xfrm>
        </p:spPr>
        <p:txBody>
          <a:bodyPr/>
          <a:lstStyle/>
          <a:p>
            <a:r>
              <a:rPr lang="en-US" dirty="0" smtClean="0"/>
              <a:t>As opposed to telecommuting, technology has also enabled methods of monitoring employees in a company.</a:t>
            </a:r>
          </a:p>
          <a:p>
            <a:r>
              <a:rPr lang="en-US" dirty="0" smtClean="0"/>
              <a:t>It is easier to assess the efficiency of individual employees.</a:t>
            </a:r>
          </a:p>
          <a:p>
            <a:r>
              <a:rPr lang="en-US" dirty="0" smtClean="0"/>
              <a:t>Databases can store records of each employee’s history.</a:t>
            </a:r>
          </a:p>
          <a:p>
            <a:r>
              <a:rPr lang="en-US" dirty="0" smtClean="0"/>
              <a:t>Invasion of privacy of employees.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69D8A-F03A-4F18-8ABA-B126DA104D46}" type="datetime3">
              <a:rPr lang="en-US" smtClean="0"/>
              <a:pPr/>
              <a:t>4 March 2008</a:t>
            </a:fld>
            <a:endParaRPr lang="en-US" dirty="0"/>
          </a:p>
        </p:txBody>
      </p:sp>
      <p:pic>
        <p:nvPicPr>
          <p:cNvPr id="5" name="Picture 4" descr="home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7000" y="4724400"/>
            <a:ext cx="2381250" cy="1590675"/>
          </a:xfrm>
          <a:prstGeom prst="rect">
            <a:avLst/>
          </a:prstGeom>
        </p:spPr>
      </p:pic>
      <p:sp>
        <p:nvSpPr>
          <p:cNvPr id="6" name="Action Button: Home 5">
            <a:hlinkClick r:id="rId3" action="ppaction://hlinksldjump" highlightClick="1"/>
          </p:cNvPr>
          <p:cNvSpPr/>
          <p:nvPr/>
        </p:nvSpPr>
        <p:spPr>
          <a:xfrm>
            <a:off x="304800" y="304800"/>
            <a:ext cx="533400" cy="533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Niran Ilangakoon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Ergonomics and 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generation equipment are better designed and more user friendly.</a:t>
            </a:r>
          </a:p>
          <a:p>
            <a:r>
              <a:rPr lang="en-US" dirty="0" smtClean="0"/>
              <a:t>Reduced operator fatigue and discomfort.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FEC42-2903-441A-A5A9-7BA36A5436D6}" type="datetime3">
              <a:rPr lang="en-US" smtClean="0"/>
              <a:pPr/>
              <a:t>4 March 2008</a:t>
            </a:fld>
            <a:endParaRPr lang="en-US" dirty="0"/>
          </a:p>
        </p:txBody>
      </p:sp>
      <p:pic>
        <p:nvPicPr>
          <p:cNvPr id="5" name="Picture 4" descr="microsoft_ergonomic_keyboard_4000_black_usb_lar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3048000"/>
            <a:ext cx="5791200" cy="3335220"/>
          </a:xfrm>
          <a:prstGeom prst="rect">
            <a:avLst/>
          </a:prstGeom>
        </p:spPr>
      </p:pic>
      <p:sp>
        <p:nvSpPr>
          <p:cNvPr id="6" name="Action Button: Home 5">
            <a:hlinkClick r:id="rId3" action="ppaction://hlinksldjump" highlightClick="1"/>
          </p:cNvPr>
          <p:cNvSpPr/>
          <p:nvPr/>
        </p:nvSpPr>
        <p:spPr>
          <a:xfrm>
            <a:off x="304800" y="304800"/>
            <a:ext cx="533400" cy="53340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Niran Ilangakoon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961</TotalTime>
  <Words>374</Words>
  <Application>Microsoft Office PowerPoint</Application>
  <PresentationFormat>On-screen Show (4:3)</PresentationFormat>
  <Paragraphs>86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Apex</vt:lpstr>
      <vt:lpstr>Employment and IT</vt:lpstr>
      <vt:lpstr>Contents</vt:lpstr>
      <vt:lpstr>What Impact does IT have on Employment?</vt:lpstr>
      <vt:lpstr>Continued…</vt:lpstr>
      <vt:lpstr>Telecommuting</vt:lpstr>
      <vt:lpstr>Continued…</vt:lpstr>
      <vt:lpstr>Job Obsolescence and Retraining</vt:lpstr>
      <vt:lpstr>Employee Monitoring</vt:lpstr>
      <vt:lpstr>Ergonomics and Health</vt:lpstr>
      <vt:lpstr>Online Job Search</vt:lpstr>
      <vt:lpstr>References</vt:lpstr>
      <vt:lpstr>The End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Employment</dc:title>
  <dc:creator> </dc:creator>
  <cp:lastModifiedBy>naduni_nku</cp:lastModifiedBy>
  <cp:revision>64</cp:revision>
  <dcterms:created xsi:type="dcterms:W3CDTF">2008-02-09T13:02:27Z</dcterms:created>
  <dcterms:modified xsi:type="dcterms:W3CDTF">2008-03-04T09:53:35Z</dcterms:modified>
</cp:coreProperties>
</file>